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2" r:id="rId20"/>
    <p:sldId id="277" r:id="rId21"/>
    <p:sldId id="283" r:id="rId22"/>
    <p:sldId id="278" r:id="rId23"/>
    <p:sldId id="279" r:id="rId24"/>
    <p:sldId id="288" r:id="rId25"/>
    <p:sldId id="286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08AAA-8667-4FC0-A8AE-9168166B7177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91CD6-0AF8-4E41-88E4-AA5601E31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29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07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00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9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952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3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9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31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70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202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9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356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5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0D1E2-B4BF-4C40-82F0-17BB3D30DE22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12834-D31E-4A37-A53A-6690A68C4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3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17.xml"/><Relationship Id="rId7" Type="http://schemas.openxmlformats.org/officeDocument/2006/relationships/slide" Target="slide10.xml"/><Relationship Id="rId12" Type="http://schemas.openxmlformats.org/officeDocument/2006/relationships/slide" Target="slide1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slide" Target="slide13.xml"/><Relationship Id="rId5" Type="http://schemas.openxmlformats.org/officeDocument/2006/relationships/slide" Target="slide15.xml"/><Relationship Id="rId10" Type="http://schemas.openxmlformats.org/officeDocument/2006/relationships/slide" Target="slide14.xml"/><Relationship Id="rId4" Type="http://schemas.openxmlformats.org/officeDocument/2006/relationships/slide" Target="slide16.xml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239" y="0"/>
            <a:ext cx="93357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948" y="2360346"/>
            <a:ext cx="60837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200" b="1" dirty="0" smtClean="0">
                <a:solidFill>
                  <a:srgbClr val="006666"/>
                </a:solidFill>
              </a:rPr>
              <a:t>GOOD MORNING CLASS!!!</a:t>
            </a:r>
            <a:endParaRPr lang="en-US" sz="4200" b="1" dirty="0">
              <a:solidFill>
                <a:srgbClr val="0066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64625" y="5412658"/>
            <a:ext cx="1814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 smtClean="0">
                <a:solidFill>
                  <a:srgbClr val="006666"/>
                </a:solidFill>
              </a:rPr>
              <a:t>Mrs Thu Ba</a:t>
            </a:r>
            <a:endParaRPr lang="en-US" sz="2400" b="1" i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7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4" y="104779"/>
            <a:ext cx="58740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264592" y="50305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sp>
        <p:nvSpPr>
          <p:cNvPr id="7" name="Rectangle 6"/>
          <p:cNvSpPr/>
          <p:nvPr/>
        </p:nvSpPr>
        <p:spPr>
          <a:xfrm>
            <a:off x="866396" y="1218937"/>
            <a:ext cx="7363214" cy="1307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1. computer/do/housework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………………………………………………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2C75F8-E698-4501-BBBD-42F373C90126}"/>
              </a:ext>
            </a:extLst>
          </p:cNvPr>
          <p:cNvSpPr txBox="1"/>
          <p:nvPr/>
        </p:nvSpPr>
        <p:spPr>
          <a:xfrm>
            <a:off x="1316564" y="1996789"/>
            <a:ext cx="7092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 computer will / won’t help me to do my housework.</a:t>
            </a:r>
          </a:p>
        </p:txBody>
      </p:sp>
      <p:sp>
        <p:nvSpPr>
          <p:cNvPr id="9" name="5-Point Star 8">
            <a:hlinkClick r:id="rId4" action="ppaction://hlinksldjump"/>
          </p:cNvPr>
          <p:cNvSpPr/>
          <p:nvPr/>
        </p:nvSpPr>
        <p:spPr>
          <a:xfrm>
            <a:off x="4232787" y="6017342"/>
            <a:ext cx="629972" cy="589935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59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4" y="104779"/>
            <a:ext cx="58740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264592" y="50305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4592" y="1218937"/>
            <a:ext cx="73632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robot/water/flowers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………………………………………………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83F3E8E-A642-4AF3-889B-BF9BD5F0892B}"/>
              </a:ext>
            </a:extLst>
          </p:cNvPr>
          <p:cNvSpPr txBox="1"/>
          <p:nvPr/>
        </p:nvSpPr>
        <p:spPr>
          <a:xfrm>
            <a:off x="1702686" y="1911434"/>
            <a:ext cx="5523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 robot will help me to water the flowers.</a:t>
            </a:r>
          </a:p>
        </p:txBody>
      </p:sp>
      <p:sp>
        <p:nvSpPr>
          <p:cNvPr id="9" name="5-Point Star 8">
            <a:hlinkClick r:id="rId4" action="ppaction://hlinksldjump"/>
          </p:cNvPr>
          <p:cNvSpPr/>
          <p:nvPr/>
        </p:nvSpPr>
        <p:spPr>
          <a:xfrm>
            <a:off x="4232787" y="6017342"/>
            <a:ext cx="629972" cy="589935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5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4" y="104779"/>
            <a:ext cx="58740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264592" y="50305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4592" y="1218937"/>
            <a:ext cx="73632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smart TV/cook/meals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………………………………………………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4388747-CAA1-4D3E-BDBB-B6EBB8CB0426}"/>
              </a:ext>
            </a:extLst>
          </p:cNvPr>
          <p:cNvSpPr txBox="1"/>
          <p:nvPr/>
        </p:nvSpPr>
        <p:spPr>
          <a:xfrm>
            <a:off x="1737198" y="1960400"/>
            <a:ext cx="5422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 smart TV won’t help me to cook meals.</a:t>
            </a:r>
          </a:p>
        </p:txBody>
      </p:sp>
      <p:sp>
        <p:nvSpPr>
          <p:cNvPr id="9" name="5-Point Star 8">
            <a:hlinkClick r:id="rId4" action="ppaction://hlinksldjump"/>
          </p:cNvPr>
          <p:cNvSpPr/>
          <p:nvPr/>
        </p:nvSpPr>
        <p:spPr>
          <a:xfrm>
            <a:off x="4232787" y="6017342"/>
            <a:ext cx="629972" cy="589935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3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4" y="104779"/>
            <a:ext cx="58740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264592" y="50305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sp>
        <p:nvSpPr>
          <p:cNvPr id="7" name="Rectangle 6"/>
          <p:cNvSpPr/>
          <p:nvPr/>
        </p:nvSpPr>
        <p:spPr>
          <a:xfrm>
            <a:off x="890393" y="1213758"/>
            <a:ext cx="73632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washing 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machine/iron/clothes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………………………………………………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DE452CD-D0F5-4C44-81B3-1282AC78A9B1}"/>
              </a:ext>
            </a:extLst>
          </p:cNvPr>
          <p:cNvSpPr txBox="1"/>
          <p:nvPr/>
        </p:nvSpPr>
        <p:spPr>
          <a:xfrm>
            <a:off x="1350322" y="1947687"/>
            <a:ext cx="7283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pc="-60" dirty="0">
                <a:solidFill>
                  <a:srgbClr val="FF0000"/>
                </a:solidFill>
              </a:rPr>
              <a:t>A washing machine will / won’t help me to iron the clothes.</a:t>
            </a:r>
          </a:p>
        </p:txBody>
      </p:sp>
      <p:sp>
        <p:nvSpPr>
          <p:cNvPr id="9" name="5-Point Star 8">
            <a:hlinkClick r:id="rId4" action="ppaction://hlinksldjump"/>
          </p:cNvPr>
          <p:cNvSpPr/>
          <p:nvPr/>
        </p:nvSpPr>
        <p:spPr>
          <a:xfrm>
            <a:off x="4232787" y="6017342"/>
            <a:ext cx="629972" cy="589935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1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4" y="104779"/>
            <a:ext cx="58740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264592" y="50305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sp>
        <p:nvSpPr>
          <p:cNvPr id="7" name="Rectangle 6"/>
          <p:cNvSpPr/>
          <p:nvPr/>
        </p:nvSpPr>
        <p:spPr>
          <a:xfrm>
            <a:off x="876382" y="1130448"/>
            <a:ext cx="73632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smartphone/take 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care/children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………………………………………………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CC799BF-5D86-4D2B-8583-C2728907723A}"/>
              </a:ext>
            </a:extLst>
          </p:cNvPr>
          <p:cNvSpPr txBox="1"/>
          <p:nvPr/>
        </p:nvSpPr>
        <p:spPr>
          <a:xfrm>
            <a:off x="1264592" y="1876802"/>
            <a:ext cx="7066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pc="-60" dirty="0">
                <a:solidFill>
                  <a:srgbClr val="FF0000"/>
                </a:solidFill>
              </a:rPr>
              <a:t>A smartphone won’t help me to take care of the children.</a:t>
            </a:r>
          </a:p>
        </p:txBody>
      </p:sp>
      <p:sp>
        <p:nvSpPr>
          <p:cNvPr id="9" name="5-Point Star 8">
            <a:hlinkClick r:id="rId4" action="ppaction://hlinksldjump"/>
          </p:cNvPr>
          <p:cNvSpPr/>
          <p:nvPr/>
        </p:nvSpPr>
        <p:spPr>
          <a:xfrm>
            <a:off x="4232787" y="6017342"/>
            <a:ext cx="629972" cy="589935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3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4" y="104779"/>
            <a:ext cx="58740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264592" y="50305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9420" y="1071457"/>
            <a:ext cx="73632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modern fridge / cook/ meals </a:t>
            </a:r>
          </a:p>
          <a:p>
            <a:pPr>
              <a:lnSpc>
                <a:spcPct val="150000"/>
              </a:lnSpc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………………………………………………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CC799BF-5D86-4D2B-8583-C2728907723A}"/>
              </a:ext>
            </a:extLst>
          </p:cNvPr>
          <p:cNvSpPr txBox="1"/>
          <p:nvPr/>
        </p:nvSpPr>
        <p:spPr>
          <a:xfrm>
            <a:off x="1249843" y="1782459"/>
            <a:ext cx="4781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pc="-60" dirty="0">
                <a:solidFill>
                  <a:srgbClr val="FF0000"/>
                </a:solidFill>
              </a:rPr>
              <a:t>A  </a:t>
            </a:r>
            <a:r>
              <a:rPr lang="en-US" sz="2400" b="1" spc="-60" dirty="0" smtClean="0">
                <a:solidFill>
                  <a:srgbClr val="FF0000"/>
                </a:solidFill>
              </a:rPr>
              <a:t>modern will </a:t>
            </a:r>
            <a:r>
              <a:rPr lang="en-US" sz="2400" b="1" spc="-60" dirty="0">
                <a:solidFill>
                  <a:srgbClr val="FF0000"/>
                </a:solidFill>
              </a:rPr>
              <a:t>help me to </a:t>
            </a:r>
            <a:r>
              <a:rPr lang="en-US" sz="2400" b="1" spc="-60" dirty="0" smtClean="0">
                <a:solidFill>
                  <a:srgbClr val="FF0000"/>
                </a:solidFill>
              </a:rPr>
              <a:t>cook meals.</a:t>
            </a:r>
            <a:endParaRPr lang="en-US" sz="2400" b="1" spc="-60" dirty="0">
              <a:solidFill>
                <a:srgbClr val="FF0000"/>
              </a:solidFill>
            </a:endParaRPr>
          </a:p>
        </p:txBody>
      </p:sp>
      <p:sp>
        <p:nvSpPr>
          <p:cNvPr id="11" name="5-Point Star 10">
            <a:hlinkClick r:id="rId4" action="ppaction://hlinksldjump"/>
          </p:cNvPr>
          <p:cNvSpPr/>
          <p:nvPr/>
        </p:nvSpPr>
        <p:spPr>
          <a:xfrm>
            <a:off x="4232787" y="6017342"/>
            <a:ext cx="629972" cy="589935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2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130" y="2483893"/>
            <a:ext cx="3712191" cy="315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59187" y="464024"/>
            <a:ext cx="6747835" cy="1009933"/>
          </a:xfrm>
          <a:prstGeom prst="rect">
            <a:avLst/>
          </a:prstGeom>
          <a:noFill/>
          <a:ln w="34925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27" tIns="45714" rIns="91427" bIns="45714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all" spc="0" normalizeH="0" baseline="0" noProof="0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.VnBahamasB" pitchFamily="34" charset="0"/>
              </a:rPr>
              <a:t>LUCKY NUMBER!</a:t>
            </a:r>
          </a:p>
        </p:txBody>
      </p:sp>
      <p:sp>
        <p:nvSpPr>
          <p:cNvPr id="7" name="5-Point Star 6">
            <a:hlinkClick r:id="rId5" action="ppaction://hlinksldjump"/>
          </p:cNvPr>
          <p:cNvSpPr/>
          <p:nvPr/>
        </p:nvSpPr>
        <p:spPr>
          <a:xfrm>
            <a:off x="4232787" y="6017342"/>
            <a:ext cx="629972" cy="589935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1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830" y="2395403"/>
            <a:ext cx="3712191" cy="315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59187" y="464024"/>
            <a:ext cx="6747835" cy="1009933"/>
          </a:xfrm>
          <a:prstGeom prst="rect">
            <a:avLst/>
          </a:prstGeom>
          <a:noFill/>
          <a:ln w="34925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27" tIns="45714" rIns="91427" bIns="45714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all" spc="0" normalizeH="0" baseline="0" noProof="0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.VnBahamasB" pitchFamily="34" charset="0"/>
              </a:rPr>
              <a:t>LUCKY NUMBER!</a:t>
            </a:r>
          </a:p>
        </p:txBody>
      </p:sp>
      <p:sp>
        <p:nvSpPr>
          <p:cNvPr id="7" name="5-Point Star 6">
            <a:hlinkClick r:id="rId5" action="ppaction://hlinksldjump"/>
          </p:cNvPr>
          <p:cNvSpPr/>
          <p:nvPr/>
        </p:nvSpPr>
        <p:spPr>
          <a:xfrm>
            <a:off x="4232787" y="6017342"/>
            <a:ext cx="629972" cy="589935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20957"/>
            <a:ext cx="78867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4" y="104779"/>
            <a:ext cx="58740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264592" y="94549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73894" y="1082979"/>
            <a:ext cx="6264833" cy="470318"/>
            <a:chOff x="363373" y="1262747"/>
            <a:chExt cx="6264833" cy="470318"/>
          </a:xfrm>
        </p:grpSpPr>
        <p:sp>
          <p:nvSpPr>
            <p:cNvPr id="8" name="TextBox 7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7314" y="1271400"/>
              <a:ext cx="5800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computer / do / housework</a:t>
              </a:r>
              <a:endParaRPr lang="en-US" sz="2400" i="1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73894" y="2079998"/>
            <a:ext cx="6471767" cy="461665"/>
            <a:chOff x="369902" y="2142097"/>
            <a:chExt cx="6471767" cy="461665"/>
          </a:xfrm>
        </p:grpSpPr>
        <p:sp>
          <p:nvSpPr>
            <p:cNvPr id="11" name="TextBox 10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44733" y="2142097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robot / water / ﬂowers</a:t>
              </a:r>
              <a:endParaRPr lang="en-US" sz="24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73894" y="3068364"/>
            <a:ext cx="5727623" cy="470318"/>
            <a:chOff x="363373" y="4026312"/>
            <a:chExt cx="5727623" cy="470318"/>
          </a:xfrm>
        </p:grpSpPr>
        <p:sp>
          <p:nvSpPr>
            <p:cNvPr id="14" name="TextBox 13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8204" y="4026312"/>
              <a:ext cx="5252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smart TV / cook / meal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73894" y="4056730"/>
            <a:ext cx="6471767" cy="470318"/>
            <a:chOff x="363373" y="3312302"/>
            <a:chExt cx="6471767" cy="470318"/>
          </a:xfrm>
        </p:grpSpPr>
        <p:sp>
          <p:nvSpPr>
            <p:cNvPr id="17" name="TextBox 16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8204" y="3312302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washing machine / iron / clothes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73894" y="5062402"/>
            <a:ext cx="6471767" cy="470318"/>
            <a:chOff x="363373" y="5669935"/>
            <a:chExt cx="6471767" cy="470318"/>
          </a:xfrm>
        </p:grpSpPr>
        <p:sp>
          <p:nvSpPr>
            <p:cNvPr id="20" name="TextBox 19"/>
            <p:cNvSpPr txBox="1"/>
            <p:nvPr/>
          </p:nvSpPr>
          <p:spPr>
            <a:xfrm>
              <a:off x="363373" y="567858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38204" y="5669935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smartphone / take care / children</a:t>
              </a:r>
            </a:p>
          </p:txBody>
        </p:sp>
      </p:grpSp>
      <p:cxnSp>
        <p:nvCxnSpPr>
          <p:cNvPr id="22" name="Straight Connector 21"/>
          <p:cNvCxnSpPr/>
          <p:nvPr/>
        </p:nvCxnSpPr>
        <p:spPr>
          <a:xfrm flipV="1">
            <a:off x="1430417" y="1921183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430417" y="2987983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434542" y="3995602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434542" y="4982017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434542" y="5969182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885324" y="1786592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885324" y="2887682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885324" y="3836372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885324" y="4857077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885324" y="5844242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72C75F8-E698-4501-BBBD-42F373C90126}"/>
              </a:ext>
            </a:extLst>
          </p:cNvPr>
          <p:cNvSpPr txBox="1"/>
          <p:nvPr/>
        </p:nvSpPr>
        <p:spPr>
          <a:xfrm>
            <a:off x="1348724" y="1549873"/>
            <a:ext cx="6913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 computer will / won’t help me to do my housework.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683F3E8E-A642-4AF3-889B-BF9BD5F0892B}"/>
              </a:ext>
            </a:extLst>
          </p:cNvPr>
          <p:cNvSpPr txBox="1"/>
          <p:nvPr/>
        </p:nvSpPr>
        <p:spPr>
          <a:xfrm>
            <a:off x="1348724" y="2614773"/>
            <a:ext cx="538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 robot will help me to water the flowers.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D4388747-CAA1-4D3E-BDBB-B6EBB8CB0426}"/>
              </a:ext>
            </a:extLst>
          </p:cNvPr>
          <p:cNvSpPr txBox="1"/>
          <p:nvPr/>
        </p:nvSpPr>
        <p:spPr>
          <a:xfrm>
            <a:off x="1368488" y="3632825"/>
            <a:ext cx="5296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 smart TV won’t help me to cook meals.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DE452CD-D0F5-4C44-81B3-1282AC78A9B1}"/>
              </a:ext>
            </a:extLst>
          </p:cNvPr>
          <p:cNvSpPr txBox="1"/>
          <p:nvPr/>
        </p:nvSpPr>
        <p:spPr>
          <a:xfrm>
            <a:off x="1350322" y="4598685"/>
            <a:ext cx="7283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60" dirty="0">
                <a:solidFill>
                  <a:srgbClr val="FF0000"/>
                </a:solidFill>
              </a:rPr>
              <a:t>A washing machine will / won’t help me to iron the clothes.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CC799BF-5D86-4D2B-8583-C2728907723A}"/>
              </a:ext>
            </a:extLst>
          </p:cNvPr>
          <p:cNvSpPr txBox="1"/>
          <p:nvPr/>
        </p:nvSpPr>
        <p:spPr>
          <a:xfrm>
            <a:off x="1337835" y="5604151"/>
            <a:ext cx="6901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60" dirty="0">
                <a:solidFill>
                  <a:srgbClr val="FF0000"/>
                </a:solidFill>
              </a:rPr>
              <a:t>A smartphone won’t help me to take care of the children.</a:t>
            </a:r>
          </a:p>
        </p:txBody>
      </p:sp>
    </p:spTree>
    <p:extLst>
      <p:ext uri="{BB962C8B-B14F-4D97-AF65-F5344CB8AC3E}">
        <p14:creationId xmlns:p14="http://schemas.microsoft.com/office/powerpoint/2010/main" val="165198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412957"/>
            <a:ext cx="9296400" cy="739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7047" y="152400"/>
            <a:ext cx="253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* Grammar 2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89165" y="159757"/>
            <a:ext cx="4754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Might for future possibility</a:t>
            </a: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1371600" y="1804987"/>
            <a:ext cx="5834062" cy="585787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  +  might + V-bare inf …</a:t>
            </a: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1371600" y="2605087"/>
            <a:ext cx="5834062" cy="585787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  + might not + V-bare inf ….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7620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FFFF00"/>
                </a:solidFill>
              </a:rPr>
              <a:t>+ Form: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1752600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+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2477869"/>
            <a:ext cx="3257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FFFF00"/>
                </a:solidFill>
              </a:rPr>
              <a:t>-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96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6180" y="0"/>
            <a:ext cx="5021759" cy="584775"/>
          </a:xfrm>
          <a:prstGeom prst="rect">
            <a:avLst/>
          </a:prstGeom>
          <a:solidFill>
            <a:srgbClr val="C0E6EA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/>
              <a:t>*  Game:  Sentence puzzling.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988539"/>
              </p:ext>
            </p:extLst>
          </p:nvPr>
        </p:nvGraphicFramePr>
        <p:xfrm>
          <a:off x="785177" y="792992"/>
          <a:ext cx="6869236" cy="490728"/>
        </p:xfrm>
        <a:graphic>
          <a:graphicData uri="http://schemas.openxmlformats.org/drawingml/2006/table">
            <a:tbl>
              <a:tblPr firstRow="1" firstCol="1" bandRow="1"/>
              <a:tblGrid>
                <a:gridCol w="1411048"/>
                <a:gridCol w="1011421"/>
                <a:gridCol w="1307873"/>
                <a:gridCol w="1438660"/>
                <a:gridCol w="1700234"/>
              </a:tblGrid>
              <a:tr h="4311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r>
                        <a:rPr lang="en-US" sz="2800" b="1" i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learn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She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will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English</a:t>
                      </a:r>
                      <a:endParaRPr lang="en-US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next year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77952"/>
              </p:ext>
            </p:extLst>
          </p:nvPr>
        </p:nvGraphicFramePr>
        <p:xfrm>
          <a:off x="809945" y="1515668"/>
          <a:ext cx="6859216" cy="490728"/>
        </p:xfrm>
        <a:graphic>
          <a:graphicData uri="http://schemas.openxmlformats.org/drawingml/2006/table">
            <a:tbl>
              <a:tblPr firstRow="1" firstCol="1" bandRow="1"/>
              <a:tblGrid>
                <a:gridCol w="1231974"/>
                <a:gridCol w="1378040"/>
                <a:gridCol w="1281077"/>
                <a:gridCol w="1242564"/>
                <a:gridCol w="1725561"/>
              </a:tblGrid>
              <a:tr h="1543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 His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work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will</a:t>
                      </a:r>
                      <a:endParaRPr lang="en-US" sz="28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father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overnight.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5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913305"/>
              </p:ext>
            </p:extLst>
          </p:nvPr>
        </p:nvGraphicFramePr>
        <p:xfrm>
          <a:off x="870155" y="2267839"/>
          <a:ext cx="6666271" cy="490728"/>
        </p:xfrm>
        <a:graphic>
          <a:graphicData uri="http://schemas.openxmlformats.org/drawingml/2006/table">
            <a:tbl>
              <a:tblPr firstRow="1" firstCol="1" bandRow="1"/>
              <a:tblGrid>
                <a:gridCol w="1504335"/>
                <a:gridCol w="1185227"/>
                <a:gridCol w="1047747"/>
                <a:gridCol w="1332959"/>
                <a:gridCol w="1596003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en-US" sz="2800" b="1" i="1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Phong</a:t>
                      </a:r>
                      <a:endParaRPr lang="en-US" sz="2800" b="1" i="1" dirty="0">
                        <a:solidFill>
                          <a:srgbClr val="7030A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will</a:t>
                      </a:r>
                      <a:endParaRPr lang="en-US" sz="2800" b="1" i="1" dirty="0">
                        <a:solidFill>
                          <a:srgbClr val="7030A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come</a:t>
                      </a:r>
                      <a:endParaRPr lang="en-US" sz="2800" b="1" i="1" dirty="0">
                        <a:solidFill>
                          <a:srgbClr val="7030A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and</a:t>
                      </a:r>
                      <a:endParaRPr lang="en-US" sz="2800" b="1" i="1" dirty="0">
                        <a:solidFill>
                          <a:srgbClr val="7030A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Nick.</a:t>
                      </a:r>
                      <a:endParaRPr lang="en-US" sz="2800" b="1" i="1" dirty="0">
                        <a:solidFill>
                          <a:srgbClr val="7030A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257814"/>
              </p:ext>
            </p:extLst>
          </p:nvPr>
        </p:nvGraphicFramePr>
        <p:xfrm>
          <a:off x="873672" y="2961016"/>
          <a:ext cx="6589011" cy="490728"/>
        </p:xfrm>
        <a:graphic>
          <a:graphicData uri="http://schemas.openxmlformats.org/drawingml/2006/table">
            <a:tbl>
              <a:tblPr firstRow="1" firstCol="1" bandRow="1"/>
              <a:tblGrid>
                <a:gridCol w="2296109"/>
                <a:gridCol w="1226542"/>
                <a:gridCol w="843247"/>
                <a:gridCol w="1349196"/>
                <a:gridCol w="873917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4.homewwork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won’t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his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finish</a:t>
                      </a:r>
                      <a:endParaRPr lang="en-US" sz="2800" b="1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Sam 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DA"/>
                    </a:solidFill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297857" y="4036350"/>
            <a:ext cx="6666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i="1" dirty="0" smtClean="0"/>
              <a:t>1</a:t>
            </a:r>
            <a:r>
              <a:rPr lang="en-GB" sz="2400" b="1" i="1" dirty="0"/>
              <a:t>. </a:t>
            </a:r>
            <a:r>
              <a:rPr lang="en-GB" sz="2400" b="1" i="1" dirty="0">
                <a:solidFill>
                  <a:srgbClr val="FF0000"/>
                </a:solidFill>
              </a:rPr>
              <a:t>She	</a:t>
            </a:r>
            <a:r>
              <a:rPr lang="en-GB" sz="2400" b="1" i="1" dirty="0" smtClean="0">
                <a:solidFill>
                  <a:srgbClr val="FF0000"/>
                </a:solidFill>
              </a:rPr>
              <a:t>will    learn   English</a:t>
            </a:r>
            <a:r>
              <a:rPr lang="en-GB" sz="2400" b="1" i="1" dirty="0">
                <a:solidFill>
                  <a:srgbClr val="FF0000"/>
                </a:solidFill>
              </a:rPr>
              <a:t>	next </a:t>
            </a:r>
            <a:r>
              <a:rPr lang="en-GB" sz="2400" b="1" i="1" dirty="0" smtClean="0">
                <a:solidFill>
                  <a:srgbClr val="FF0000"/>
                </a:solidFill>
              </a:rPr>
              <a:t>year</a:t>
            </a:r>
            <a:endParaRPr lang="en-GB" sz="2400" b="1" i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400" b="1" i="1" dirty="0"/>
              <a:t>2. </a:t>
            </a:r>
            <a:r>
              <a:rPr lang="en-GB" sz="2400" b="1" i="1" dirty="0">
                <a:solidFill>
                  <a:srgbClr val="FF0000"/>
                </a:solidFill>
              </a:rPr>
              <a:t>His	father	</a:t>
            </a:r>
            <a:r>
              <a:rPr lang="en-GB" sz="2400" b="1" i="1" dirty="0" smtClean="0">
                <a:solidFill>
                  <a:srgbClr val="FF0000"/>
                </a:solidFill>
              </a:rPr>
              <a:t>will   work</a:t>
            </a:r>
            <a:r>
              <a:rPr lang="en-GB" sz="2400" b="1" i="1" dirty="0">
                <a:solidFill>
                  <a:srgbClr val="FF0000"/>
                </a:solidFill>
              </a:rPr>
              <a:t>	overnight</a:t>
            </a:r>
            <a:r>
              <a:rPr lang="en-GB" sz="2400" b="1" i="1" dirty="0" smtClean="0">
                <a:solidFill>
                  <a:srgbClr val="FF0000"/>
                </a:solidFill>
              </a:rPr>
              <a:t>.</a:t>
            </a:r>
            <a:endParaRPr lang="en-GB" sz="2400" b="1" i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400" b="1" i="1" dirty="0"/>
              <a:t>3. </a:t>
            </a:r>
            <a:r>
              <a:rPr lang="en-GB" sz="2400" b="1" i="1" dirty="0" err="1" smtClean="0">
                <a:solidFill>
                  <a:srgbClr val="FF0000"/>
                </a:solidFill>
              </a:rPr>
              <a:t>Phong</a:t>
            </a:r>
            <a:r>
              <a:rPr lang="en-GB" sz="2400" b="1" i="1" dirty="0">
                <a:solidFill>
                  <a:srgbClr val="FF0000"/>
                </a:solidFill>
              </a:rPr>
              <a:t> </a:t>
            </a:r>
            <a:r>
              <a:rPr lang="en-GB" sz="2400" b="1" i="1" dirty="0" smtClean="0">
                <a:solidFill>
                  <a:srgbClr val="FF0000"/>
                </a:solidFill>
              </a:rPr>
              <a:t> and</a:t>
            </a:r>
            <a:r>
              <a:rPr lang="en-GB" sz="2400" b="1" i="1" dirty="0">
                <a:solidFill>
                  <a:srgbClr val="FF0000"/>
                </a:solidFill>
              </a:rPr>
              <a:t>	Nick	will	come</a:t>
            </a:r>
            <a:r>
              <a:rPr lang="en-GB" sz="2400" b="1" i="1" dirty="0" smtClean="0">
                <a:solidFill>
                  <a:srgbClr val="FF0000"/>
                </a:solidFill>
              </a:rPr>
              <a:t>.</a:t>
            </a:r>
            <a:endParaRPr lang="en-GB" sz="2400" b="1" i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400" b="1" i="1" dirty="0"/>
              <a:t>4. </a:t>
            </a:r>
            <a:r>
              <a:rPr lang="en-GB" sz="2400" b="1" i="1" dirty="0">
                <a:solidFill>
                  <a:srgbClr val="FF0000"/>
                </a:solidFill>
              </a:rPr>
              <a:t>Sam	</a:t>
            </a:r>
            <a:r>
              <a:rPr lang="en-GB" sz="2400" b="1" i="1" dirty="0" smtClean="0">
                <a:solidFill>
                  <a:srgbClr val="FF0000"/>
                </a:solidFill>
              </a:rPr>
              <a:t> won’t</a:t>
            </a:r>
            <a:r>
              <a:rPr lang="en-GB" sz="2400" b="1" i="1" dirty="0">
                <a:solidFill>
                  <a:srgbClr val="FF0000"/>
                </a:solidFill>
              </a:rPr>
              <a:t>	finish	his	homework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8849" y="3539616"/>
            <a:ext cx="3366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* Suggested answers:</a:t>
            </a:r>
          </a:p>
        </p:txBody>
      </p:sp>
    </p:spTree>
    <p:extLst>
      <p:ext uri="{BB962C8B-B14F-4D97-AF65-F5344CB8AC3E}">
        <p14:creationId xmlns:p14="http://schemas.microsoft.com/office/powerpoint/2010/main" val="76563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443" y="874140"/>
            <a:ext cx="9383241" cy="51873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  <p:sp>
        <p:nvSpPr>
          <p:cNvPr id="15" name="TextBox 14"/>
          <p:cNvSpPr txBox="1"/>
          <p:nvPr/>
        </p:nvSpPr>
        <p:spPr>
          <a:xfrm>
            <a:off x="287047" y="152400"/>
            <a:ext cx="253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FB7BD"/>
                </a:solidFill>
              </a:rPr>
              <a:t>Grammar 2</a:t>
            </a:r>
            <a:endParaRPr lang="en-US" sz="3200" b="1" dirty="0">
              <a:solidFill>
                <a:srgbClr val="0FB7BD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60565" y="159757"/>
            <a:ext cx="4754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Might for future possibility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614" y="737175"/>
            <a:ext cx="3136422" cy="8026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94911" y="1748362"/>
            <a:ext cx="764570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dirty="0"/>
              <a:t>We use </a:t>
            </a:r>
            <a:r>
              <a:rPr lang="en-US" sz="2600" b="1" i="1" dirty="0"/>
              <a:t>might + V </a:t>
            </a:r>
            <a:r>
              <a:rPr lang="en-US" sz="2600" dirty="0"/>
              <a:t>to talk about actions that are possible in the future (We are not sure if they will happen or not).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2029" y="3118143"/>
            <a:ext cx="237777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1714" y="3610586"/>
            <a:ext cx="73489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600"/>
              <a:t>We </a:t>
            </a:r>
            <a:r>
              <a:rPr lang="en-US" sz="2600" b="1"/>
              <a:t>might live </a:t>
            </a:r>
            <a:r>
              <a:rPr lang="en-US" sz="2600"/>
              <a:t>in a UFO.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600"/>
              <a:t>They </a:t>
            </a:r>
            <a:r>
              <a:rPr lang="en-US" sz="2600" b="1"/>
              <a:t>might not travel</a:t>
            </a:r>
            <a:r>
              <a:rPr lang="en-US" sz="2600"/>
              <a:t> in cars.</a:t>
            </a:r>
          </a:p>
        </p:txBody>
      </p:sp>
    </p:spTree>
    <p:extLst>
      <p:ext uri="{BB962C8B-B14F-4D97-AF65-F5344CB8AC3E}">
        <p14:creationId xmlns:p14="http://schemas.microsoft.com/office/powerpoint/2010/main" val="7775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7563" y="3352800"/>
            <a:ext cx="4850237" cy="32950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76" y="76200"/>
            <a:ext cx="587409" cy="60435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1213890" y="152400"/>
            <a:ext cx="77015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Read the two poems. Tick (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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) T (True) or F (False).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4" y="685800"/>
            <a:ext cx="2982578" cy="26214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678" y="3048000"/>
            <a:ext cx="3385533" cy="36256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63062" y="3657600"/>
            <a:ext cx="30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In the future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3453" y="4267200"/>
            <a:ext cx="4836747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dirty="0"/>
              <a:t>We might go on holiday to the Moon. 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We might stay there for a long time. 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We might have a great time.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We might come home soon.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533400"/>
            <a:ext cx="4660135" cy="325525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9200" y="992075"/>
            <a:ext cx="30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In the future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0600" y="1580279"/>
            <a:ext cx="4042848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dirty="0"/>
              <a:t>We might live with robots. 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They might clean our houses. 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They might wash our clothes. 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They might not talk to us.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92255" y="5943600"/>
            <a:ext cx="20104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/>
              <a:t>Henry, aged 11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27106" y="3232321"/>
            <a:ext cx="20104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/>
              <a:t>Jenny, aged 12</a:t>
            </a:r>
          </a:p>
        </p:txBody>
      </p:sp>
    </p:spTree>
    <p:extLst>
      <p:ext uri="{BB962C8B-B14F-4D97-AF65-F5344CB8AC3E}">
        <p14:creationId xmlns:p14="http://schemas.microsoft.com/office/powerpoint/2010/main" val="203186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2986" y="3659822"/>
            <a:ext cx="4850237" cy="32950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07403" y="182917"/>
            <a:ext cx="82349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two poems. Tick (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52" y="1193495"/>
            <a:ext cx="2982578" cy="26214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678" y="2991002"/>
            <a:ext cx="3385533" cy="386699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90877" y="4045126"/>
            <a:ext cx="30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/>
              <a:t>In the future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068" y="4603467"/>
            <a:ext cx="4836747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/>
              <a:t>We might go on holiday to the Moon. </a:t>
            </a:r>
          </a:p>
          <a:p>
            <a:pPr>
              <a:lnSpc>
                <a:spcPct val="120000"/>
              </a:lnSpc>
            </a:pPr>
            <a:r>
              <a:rPr lang="en-US" sz="2200"/>
              <a:t>We might stay there for a long time. </a:t>
            </a:r>
          </a:p>
          <a:p>
            <a:pPr>
              <a:lnSpc>
                <a:spcPct val="120000"/>
              </a:lnSpc>
            </a:pPr>
            <a:r>
              <a:rPr lang="en-US" sz="2200"/>
              <a:t>We might have a great time.</a:t>
            </a:r>
          </a:p>
          <a:p>
            <a:pPr>
              <a:lnSpc>
                <a:spcPct val="120000"/>
              </a:lnSpc>
            </a:pPr>
            <a:r>
              <a:rPr lang="en-US" sz="2200"/>
              <a:t>We might come home soon.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91518"/>
            <a:ext cx="4660135" cy="325525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627624" y="1373993"/>
            <a:ext cx="30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/>
              <a:t>In the future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66404" y="1962197"/>
            <a:ext cx="4042848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/>
              <a:t>We might live with robots. </a:t>
            </a:r>
          </a:p>
          <a:p>
            <a:pPr>
              <a:lnSpc>
                <a:spcPct val="120000"/>
              </a:lnSpc>
            </a:pPr>
            <a:r>
              <a:rPr lang="en-US" sz="2200"/>
              <a:t>They might clean our houses. </a:t>
            </a:r>
          </a:p>
          <a:p>
            <a:pPr>
              <a:lnSpc>
                <a:spcPct val="120000"/>
              </a:lnSpc>
            </a:pPr>
            <a:r>
              <a:rPr lang="en-US" sz="2200"/>
              <a:t>They might wash our clothes. </a:t>
            </a:r>
          </a:p>
          <a:p>
            <a:pPr>
              <a:lnSpc>
                <a:spcPct val="120000"/>
              </a:lnSpc>
            </a:pPr>
            <a:r>
              <a:rPr lang="en-US" sz="2200"/>
              <a:t>They might not talk to us.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0070" y="6293802"/>
            <a:ext cx="20104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/>
              <a:t>Henry, aged 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31906" y="3614239"/>
            <a:ext cx="20104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/>
              <a:t>Jenny, aged 12</a:t>
            </a:r>
          </a:p>
        </p:txBody>
      </p:sp>
    </p:spTree>
    <p:extLst>
      <p:ext uri="{BB962C8B-B14F-4D97-AF65-F5344CB8AC3E}">
        <p14:creationId xmlns:p14="http://schemas.microsoft.com/office/powerpoint/2010/main" val="37640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548342"/>
              </p:ext>
            </p:extLst>
          </p:nvPr>
        </p:nvGraphicFramePr>
        <p:xfrm>
          <a:off x="115677" y="289192"/>
          <a:ext cx="8912646" cy="62796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8965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25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135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97088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FF0000"/>
                          </a:solidFill>
                        </a:rPr>
                        <a:t>F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/>
                        <a:t>Jenny thinks we might live with robots.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2. </a:t>
                      </a:r>
                      <a:r>
                        <a:rPr lang="en-US" sz="2400"/>
                        <a:t>Henry thinks we might travel to the Moon.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3.</a:t>
                      </a:r>
                      <a:r>
                        <a:rPr lang="en-US" sz="2400"/>
                        <a:t> Jenny thinks robots might not clean our houses.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4.</a:t>
                      </a:r>
                      <a:r>
                        <a:rPr lang="en-US" sz="2400"/>
                        <a:t> Henry thinks we will stay on the Moon for a short time.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5.</a:t>
                      </a:r>
                      <a:r>
                        <a:rPr lang="en-US" sz="2400"/>
                        <a:t> Jenny thinks robots might help us to do the housework.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6. </a:t>
                      </a:r>
                      <a:r>
                        <a:rPr lang="en-US" sz="2400"/>
                        <a:t>Henry thinks we might not have a great time on the Moon.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8D819F-F104-4554-9544-9796366895C1}"/>
              </a:ext>
            </a:extLst>
          </p:cNvPr>
          <p:cNvSpPr txBox="1"/>
          <p:nvPr/>
        </p:nvSpPr>
        <p:spPr>
          <a:xfrm>
            <a:off x="7216877" y="1356852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2545A87-0179-4E38-A263-933931051931}"/>
              </a:ext>
            </a:extLst>
          </p:cNvPr>
          <p:cNvSpPr txBox="1"/>
          <p:nvPr/>
        </p:nvSpPr>
        <p:spPr>
          <a:xfrm>
            <a:off x="7216877" y="2261420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6CEBE90-C41C-4E6C-9314-1995120F94E1}"/>
              </a:ext>
            </a:extLst>
          </p:cNvPr>
          <p:cNvSpPr txBox="1"/>
          <p:nvPr/>
        </p:nvSpPr>
        <p:spPr>
          <a:xfrm>
            <a:off x="8239432" y="3105834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F251B50-1E24-44E5-BE07-952D43CD56B1}"/>
              </a:ext>
            </a:extLst>
          </p:cNvPr>
          <p:cNvSpPr txBox="1"/>
          <p:nvPr/>
        </p:nvSpPr>
        <p:spPr>
          <a:xfrm>
            <a:off x="8239432" y="4020234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C574863-96AB-4004-938B-7337B96810B7}"/>
              </a:ext>
            </a:extLst>
          </p:cNvPr>
          <p:cNvSpPr txBox="1"/>
          <p:nvPr/>
        </p:nvSpPr>
        <p:spPr>
          <a:xfrm>
            <a:off x="7216877" y="4924802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5E617AF-A138-40E6-B532-95FB089FE8A4}"/>
              </a:ext>
            </a:extLst>
          </p:cNvPr>
          <p:cNvSpPr txBox="1"/>
          <p:nvPr/>
        </p:nvSpPr>
        <p:spPr>
          <a:xfrm>
            <a:off x="8239432" y="5733346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26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rocess 3"/>
          <p:cNvSpPr/>
          <p:nvPr/>
        </p:nvSpPr>
        <p:spPr>
          <a:xfrm>
            <a:off x="0" y="0"/>
            <a:ext cx="9144000" cy="6858000"/>
          </a:xfrm>
          <a:prstGeom prst="flowChartProcess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Box 21"/>
          <p:cNvSpPr txBox="1">
            <a:spLocks noChangeArrowheads="1"/>
          </p:cNvSpPr>
          <p:nvPr/>
        </p:nvSpPr>
        <p:spPr bwMode="auto">
          <a:xfrm>
            <a:off x="357187" y="893875"/>
            <a:ext cx="2714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IV. Consolidation</a:t>
            </a:r>
            <a:endParaRPr lang="vi-VN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357563" y="1334639"/>
            <a:ext cx="2786062" cy="1013505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closer look 2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75040" y="4640313"/>
            <a:ext cx="4044560" cy="124649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We use the future simple to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about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 action that happens in the future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62000" y="2768025"/>
            <a:ext cx="3505199" cy="52322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Future simple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750594" y="2799453"/>
            <a:ext cx="4393406" cy="49244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600" b="1" dirty="0">
                <a:solidFill>
                  <a:schemeClr val="accent1"/>
                </a:solidFill>
              </a:rPr>
              <a:t>Might for future </a:t>
            </a:r>
            <a:r>
              <a:rPr lang="en-US" sz="2600" b="1" dirty="0" smtClean="0">
                <a:solidFill>
                  <a:schemeClr val="accent1"/>
                </a:solidFill>
              </a:rPr>
              <a:t>possibility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295400" y="3667780"/>
            <a:ext cx="2605087" cy="52322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+ will +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7188" y="7710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.VnBodoni" pitchFamily="34" charset="0"/>
              </a:rPr>
              <a:t/>
            </a:r>
            <a:br>
              <a:rPr lang="en-US" sz="2400" b="1" dirty="0" smtClean="0">
                <a:solidFill>
                  <a:srgbClr val="FF0000"/>
                </a:solidFill>
                <a:latin typeface=".VnBodoni" pitchFamily="34" charset="0"/>
              </a:rPr>
            </a:br>
            <a:r>
              <a:rPr lang="en-US" sz="2400" b="1" dirty="0" smtClean="0">
                <a:latin typeface=".VnBodoni" pitchFamily="34" charset="0"/>
              </a:rPr>
              <a:t>Unit 10 : </a:t>
            </a:r>
            <a:r>
              <a:rPr lang="en-US" sz="3100" b="1" dirty="0">
                <a:solidFill>
                  <a:srgbClr val="FF0000"/>
                </a:solidFill>
              </a:rPr>
              <a:t>Houses in the future</a:t>
            </a:r>
            <a:br>
              <a:rPr lang="en-US" sz="3100" b="1" dirty="0">
                <a:solidFill>
                  <a:srgbClr val="FF0000"/>
                </a:solidFill>
              </a:rPr>
            </a:br>
            <a:r>
              <a:rPr lang="en-US" sz="2400" b="1" i="1" dirty="0" smtClean="0">
                <a:solidFill>
                  <a:srgbClr val="C00000"/>
                </a:solidFill>
              </a:rPr>
              <a:t>Lesson 3: A closer look 2</a:t>
            </a:r>
            <a:r>
              <a:rPr lang="en-US" sz="2400" b="1" i="1" dirty="0" smtClean="0">
                <a:solidFill>
                  <a:srgbClr val="C00000"/>
                </a:solidFill>
                <a:latin typeface=".VnAristote" pitchFamily="34" charset="0"/>
              </a:rPr>
              <a:t/>
            </a:r>
            <a:br>
              <a:rPr lang="en-US" sz="2400" b="1" i="1" dirty="0" smtClean="0">
                <a:solidFill>
                  <a:srgbClr val="C00000"/>
                </a:solidFill>
                <a:latin typeface=".VnAristote" pitchFamily="34" charset="0"/>
              </a:rPr>
            </a:br>
            <a:endParaRPr lang="en-US" sz="2400" b="1" dirty="0" smtClean="0">
              <a:solidFill>
                <a:srgbClr val="C0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487216" y="2351888"/>
            <a:ext cx="2256236" cy="447565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2501964" y="3282580"/>
            <a:ext cx="12636" cy="416621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4"/>
            <a:endCxn id="9" idx="0"/>
          </p:cNvCxnSpPr>
          <p:nvPr/>
        </p:nvCxnSpPr>
        <p:spPr>
          <a:xfrm>
            <a:off x="4750594" y="2348144"/>
            <a:ext cx="2196703" cy="451309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513314" y="4188210"/>
            <a:ext cx="7904" cy="481894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869147" y="3282382"/>
            <a:ext cx="7904" cy="481894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644753" y="3764517"/>
            <a:ext cx="2605087" cy="5232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might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750594" y="4725822"/>
            <a:ext cx="4241006" cy="15696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We use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might + V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to talk about actions that are possible in the future (We are not sure if they will happen or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not)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6911548" y="4287737"/>
            <a:ext cx="7904" cy="438085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05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38112"/>
            <a:ext cx="9525000" cy="714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32428" y="2286000"/>
            <a:ext cx="79338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smtClean="0"/>
              <a:t>-     Revise grammars.</a:t>
            </a:r>
            <a:endParaRPr lang="en-GB" sz="3600" b="1" dirty="0"/>
          </a:p>
          <a:p>
            <a:r>
              <a:rPr lang="en-GB" sz="3600" b="1" dirty="0"/>
              <a:t>- </a:t>
            </a:r>
            <a:r>
              <a:rPr lang="en-GB" sz="3600" b="1" dirty="0" smtClean="0"/>
              <a:t>    </a:t>
            </a:r>
            <a:r>
              <a:rPr lang="en-US" sz="3600" b="1" dirty="0"/>
              <a:t>Do exercises in the workbook.</a:t>
            </a:r>
          </a:p>
          <a:p>
            <a:r>
              <a:rPr lang="en-US" sz="3600" b="1" dirty="0"/>
              <a:t>- </a:t>
            </a:r>
            <a:r>
              <a:rPr lang="en-US" sz="3600" b="1" dirty="0" smtClean="0"/>
              <a:t>    Prepare  </a:t>
            </a:r>
            <a:r>
              <a:rPr lang="en-US" sz="3600" b="1" dirty="0"/>
              <a:t>lesson 4 ( communication</a:t>
            </a:r>
            <a:r>
              <a:rPr lang="en-US" sz="3600" dirty="0"/>
              <a:t>)</a:t>
            </a:r>
            <a:endParaRPr lang="en-GB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1524000" y="381002"/>
            <a:ext cx="5943600" cy="1015651"/>
          </a:xfrm>
          <a:prstGeom prst="rect">
            <a:avLst/>
          </a:prstGeom>
          <a:noFill/>
        </p:spPr>
        <p:txBody>
          <a:bodyPr lIns="91427" tIns="45714" rIns="91427" bIns="45714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all" spc="0" normalizeH="0" baseline="0" noProof="0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</a:rPr>
              <a:t> </a:t>
            </a:r>
            <a:r>
              <a:rPr kumimoji="0" lang="en-US" sz="6000" b="1" i="0" u="none" strike="noStrike" kern="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</a:rPr>
              <a:t>homework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016" y="4067032"/>
            <a:ext cx="3437567" cy="2613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791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123+] Hình nền Powerpoint “ĐẸP NHỨC NÁCH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446"/>
            <a:ext cx="9144000" cy="688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Kết quả hình ảnh cho The E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801" y="278311"/>
            <a:ext cx="3168002" cy="21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Kết quả hình ảnh cho Chữ Thank you động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62200"/>
            <a:ext cx="5867605" cy="340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24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0" y="-9275"/>
            <a:ext cx="8981768" cy="22867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sp>
        <p:nvSpPr>
          <p:cNvPr id="5" name="TextBox 4"/>
          <p:cNvSpPr txBox="1"/>
          <p:nvPr/>
        </p:nvSpPr>
        <p:spPr>
          <a:xfrm>
            <a:off x="2623722" y="2310134"/>
            <a:ext cx="3230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latin typeface=".VnBodoni" pitchFamily="34" charset="0"/>
              </a:rPr>
              <a:t>LESSON 3</a:t>
            </a:r>
            <a:endParaRPr lang="en-US" sz="4000" b="1" dirty="0">
              <a:latin typeface=".VnBodon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722" y="3510054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307" y="3500719"/>
            <a:ext cx="961782" cy="7776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39362" y="4398502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Grammar</a:t>
            </a:r>
          </a:p>
        </p:txBody>
      </p:sp>
      <p:sp>
        <p:nvSpPr>
          <p:cNvPr id="9" name="Rectangle 8"/>
          <p:cNvSpPr/>
          <p:nvPr/>
        </p:nvSpPr>
        <p:spPr>
          <a:xfrm>
            <a:off x="707039" y="5400012"/>
            <a:ext cx="19380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Future simple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21716" y="5400011"/>
            <a:ext cx="3612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Might for future possibility</a:t>
            </a:r>
          </a:p>
        </p:txBody>
      </p:sp>
    </p:spTree>
    <p:extLst>
      <p:ext uri="{BB962C8B-B14F-4D97-AF65-F5344CB8AC3E}">
        <p14:creationId xmlns:p14="http://schemas.microsoft.com/office/powerpoint/2010/main" val="331783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412957"/>
            <a:ext cx="9296400" cy="739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5489" y="65304"/>
            <a:ext cx="2300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rgbClr val="FFFF00"/>
                </a:solidFill>
              </a:rPr>
              <a:t>Grammar 1:</a:t>
            </a:r>
            <a:endParaRPr lang="en-US" sz="3200" b="1" u="sng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06031" y="107194"/>
            <a:ext cx="51397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Future </a:t>
            </a:r>
            <a:r>
              <a:rPr lang="en-US" sz="3200" b="1" dirty="0" smtClean="0">
                <a:solidFill>
                  <a:schemeClr val="bg1"/>
                </a:solidFill>
              </a:rPr>
              <a:t>simple : </a:t>
            </a:r>
            <a:r>
              <a:rPr lang="en-US" sz="2800" b="1" i="1" dirty="0" smtClean="0">
                <a:solidFill>
                  <a:schemeClr val="bg1"/>
                </a:solidFill>
              </a:rPr>
              <a:t>(</a:t>
            </a:r>
            <a:r>
              <a:rPr lang="en-US" sz="2800" b="1" i="1" err="1" smtClean="0">
                <a:solidFill>
                  <a:schemeClr val="bg1"/>
                </a:solidFill>
              </a:rPr>
              <a:t>tương</a:t>
            </a:r>
            <a:r>
              <a:rPr lang="en-US" sz="2800" b="1" i="1" smtClean="0">
                <a:solidFill>
                  <a:schemeClr val="bg1"/>
                </a:solidFill>
              </a:rPr>
              <a:t> </a:t>
            </a:r>
            <a:r>
              <a:rPr lang="en-US" sz="2800" b="1" i="1" smtClean="0">
                <a:solidFill>
                  <a:schemeClr val="bg1"/>
                </a:solidFill>
              </a:rPr>
              <a:t>lai </a:t>
            </a:r>
            <a:r>
              <a:rPr lang="en-US" sz="2800" b="1" i="1" dirty="0" err="1" smtClean="0">
                <a:solidFill>
                  <a:schemeClr val="bg1"/>
                </a:solidFill>
              </a:rPr>
              <a:t>đơn</a:t>
            </a:r>
            <a:r>
              <a:rPr lang="en-US" sz="2800" b="1" i="1" dirty="0" smtClean="0">
                <a:solidFill>
                  <a:schemeClr val="bg1"/>
                </a:solidFill>
              </a:rPr>
              <a:t>)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625036" y="1390433"/>
            <a:ext cx="6019800" cy="554037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  +  WILL </a:t>
            </a:r>
            <a:r>
              <a:rPr lang="en-US" sz="3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30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V1 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25036" y="3005725"/>
            <a:ext cx="6019800" cy="554037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WILL + S  </a:t>
            </a:r>
            <a:r>
              <a:rPr lang="en-US" sz="3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  </a:t>
            </a:r>
            <a:r>
              <a:rPr lang="en-US" sz="30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V1…. 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64083" y="1372388"/>
            <a:ext cx="124890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(+)  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68701" y="2165883"/>
            <a:ext cx="10618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 -) 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82988" y="3025593"/>
            <a:ext cx="1091841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 ?) 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625036" y="2210747"/>
            <a:ext cx="6019800" cy="554038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  +  WILL + NOT + </a:t>
            </a:r>
            <a:r>
              <a:rPr lang="en-US" sz="30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V1 </a:t>
            </a:r>
            <a:r>
              <a:rPr lang="en-US" sz="3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13" name="Rectangle 24"/>
          <p:cNvSpPr>
            <a:spLocks noChangeArrowheads="1"/>
          </p:cNvSpPr>
          <p:nvPr/>
        </p:nvSpPr>
        <p:spPr bwMode="auto">
          <a:xfrm>
            <a:off x="1625036" y="3764005"/>
            <a:ext cx="6019800" cy="554037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Yes, S + will. / No, S + won’t.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654357" y="735166"/>
            <a:ext cx="19413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 dirty="0" smtClean="0">
                <a:solidFill>
                  <a:srgbClr val="00FFCC"/>
                </a:solidFill>
                <a:latin typeface="Arial" pitchFamily="34" charset="0"/>
                <a:cs typeface="Arial" pitchFamily="34" charset="0"/>
              </a:rPr>
              <a:t>FORM:  </a:t>
            </a:r>
            <a:endParaRPr lang="en-US" sz="2800" b="1" u="sng" dirty="0">
              <a:solidFill>
                <a:srgbClr val="00FF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35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368" y="-134456"/>
            <a:ext cx="3756566" cy="2263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36498" y="153792"/>
            <a:ext cx="2595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FB7BD"/>
                </a:solidFill>
              </a:rPr>
              <a:t>* Grammar 1:</a:t>
            </a:r>
            <a:endParaRPr lang="en-US" sz="3200" b="1" dirty="0">
              <a:solidFill>
                <a:srgbClr val="0FB7BD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12503" y="166186"/>
            <a:ext cx="2522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Future simple</a:t>
            </a:r>
          </a:p>
        </p:txBody>
      </p:sp>
      <p:sp>
        <p:nvSpPr>
          <p:cNvPr id="8" name="Rectangle 7"/>
          <p:cNvSpPr/>
          <p:nvPr/>
        </p:nvSpPr>
        <p:spPr>
          <a:xfrm>
            <a:off x="-19021" y="2153808"/>
            <a:ext cx="9144000" cy="46746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92" y="927942"/>
            <a:ext cx="3007323" cy="76956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5092" y="2142551"/>
            <a:ext cx="8086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We use the future simple to talk about an action that happens in the future.</a:t>
            </a:r>
          </a:p>
        </p:txBody>
      </p:sp>
      <p:sp>
        <p:nvSpPr>
          <p:cNvPr id="3" name="Rectangle 2"/>
          <p:cNvSpPr/>
          <p:nvPr/>
        </p:nvSpPr>
        <p:spPr>
          <a:xfrm>
            <a:off x="185092" y="2973548"/>
            <a:ext cx="145225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</a:rPr>
              <a:t>Example: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4912" y="3465991"/>
            <a:ext cx="8685869" cy="3165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en-US" sz="2400" dirty="0"/>
              <a:t>My father </a:t>
            </a:r>
            <a:r>
              <a:rPr lang="en-US" sz="2400" b="1" dirty="0"/>
              <a:t>will travel </a:t>
            </a:r>
            <a:r>
              <a:rPr lang="en-US" sz="2400" dirty="0"/>
              <a:t>on the Moon in a super car in the future.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en-US" sz="2400" dirty="0"/>
              <a:t>We</a:t>
            </a:r>
            <a:r>
              <a:rPr lang="en-US" sz="2400" b="1" dirty="0"/>
              <a:t>’ll live </a:t>
            </a:r>
            <a:r>
              <a:rPr lang="en-US" sz="2400" dirty="0"/>
              <a:t>in that cottage next year. (</a:t>
            </a:r>
            <a:r>
              <a:rPr lang="en-US" sz="2400" b="1" dirty="0"/>
              <a:t>’ll </a:t>
            </a:r>
            <a:r>
              <a:rPr lang="en-US" sz="2400" dirty="0"/>
              <a:t>is the short form of </a:t>
            </a:r>
            <a:r>
              <a:rPr lang="en-US" sz="2400" b="1" dirty="0"/>
              <a:t>will</a:t>
            </a:r>
            <a:r>
              <a:rPr lang="en-US" sz="2400" dirty="0"/>
              <a:t>)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en-US" sz="2400" dirty="0"/>
              <a:t>We </a:t>
            </a:r>
            <a:r>
              <a:rPr lang="en-US" sz="2400" b="1" dirty="0"/>
              <a:t>won’t live </a:t>
            </a:r>
            <a:r>
              <a:rPr lang="en-US" sz="2400" dirty="0"/>
              <a:t>in that cottage anytime soon. (</a:t>
            </a:r>
            <a:r>
              <a:rPr lang="en-US" sz="2400" b="1" dirty="0"/>
              <a:t>won’t</a:t>
            </a:r>
            <a:r>
              <a:rPr lang="en-US" sz="2400" dirty="0"/>
              <a:t> is the short form of </a:t>
            </a:r>
            <a:r>
              <a:rPr lang="en-US" sz="2400" b="1" dirty="0"/>
              <a:t>will not</a:t>
            </a:r>
            <a:r>
              <a:rPr lang="en-US" sz="2400" dirty="0"/>
              <a:t>)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en-US" sz="2400" b="1" dirty="0"/>
              <a:t>Will</a:t>
            </a:r>
            <a:r>
              <a:rPr lang="en-US" sz="2400" dirty="0"/>
              <a:t> they </a:t>
            </a:r>
            <a:r>
              <a:rPr lang="en-US" sz="2400" b="1" dirty="0"/>
              <a:t>live</a:t>
            </a:r>
            <a:r>
              <a:rPr lang="en-US" sz="2400" dirty="0"/>
              <a:t> on the Moon?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     Yes, they </a:t>
            </a:r>
            <a:r>
              <a:rPr lang="en-US" sz="2400" b="1" dirty="0"/>
              <a:t>will</a:t>
            </a:r>
            <a:r>
              <a:rPr lang="en-US" sz="24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     No, they </a:t>
            </a:r>
            <a:r>
              <a:rPr lang="en-US" sz="2400" b="1" dirty="0"/>
              <a:t>won’t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630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626" y="1619153"/>
            <a:ext cx="78867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88" y="194606"/>
            <a:ext cx="627229" cy="68150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208780" y="89085"/>
            <a:ext cx="7935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the blanks with </a:t>
            </a:r>
            <a:r>
              <a:rPr lang="en-US" sz="26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6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won’t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make the sentences true for you.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6687" y="1102663"/>
            <a:ext cx="1619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Example: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3072" y="1699446"/>
            <a:ext cx="7370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think I</a:t>
            </a:r>
            <a:r>
              <a:rPr lang="en-US" sz="2400" b="1" dirty="0">
                <a:solidFill>
                  <a:srgbClr val="F16649"/>
                </a:solidFill>
              </a:rPr>
              <a:t>’ll</a:t>
            </a:r>
            <a:r>
              <a:rPr lang="en-US" sz="2400" dirty="0"/>
              <a:t> listen to music in the afternoon.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3663" y="241830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493" y="2409540"/>
            <a:ext cx="5970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think I _______ stay at home tonight.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663" y="320821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3663" y="397586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8493" y="3967207"/>
            <a:ext cx="7431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 mum _______ make a cake today.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823663" y="483434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98493" y="4825691"/>
            <a:ext cx="7005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 _______ have an English test tomorrow.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3663" y="563631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98493" y="5636312"/>
            <a:ext cx="7608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Our family _______ move to the new house next week.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1298493" y="3187191"/>
            <a:ext cx="7528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 friends _______ go to the library this afternoon.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64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25910" y="893065"/>
            <a:ext cx="800837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A: Oh, no. The dog ran away again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B: Don't worry - he (1) 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...............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come back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A: Are you sure he (2)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.................... ?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B: OK, he might not come back today. But I’m sure he (3) ............. come back tomorrow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A: I don't believe you! He (4).............. come back. We (5)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…..... 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never see him again. I'm sure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B: Oh, look ... Here he is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52" y="3103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1439192" y="67133"/>
            <a:ext cx="7960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conversation with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won’t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F977110-1A01-451F-8065-CC2BCF005263}"/>
              </a:ext>
            </a:extLst>
          </p:cNvPr>
          <p:cNvSpPr txBox="1"/>
          <p:nvPr/>
        </p:nvSpPr>
        <p:spPr>
          <a:xfrm>
            <a:off x="3739944" y="1379063"/>
            <a:ext cx="1353165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will / ‘ll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39944" y="2093960"/>
            <a:ext cx="10518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will (‘ll)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98261" y="3188406"/>
            <a:ext cx="1132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will (‘ll)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85358" y="3723811"/>
            <a:ext cx="9291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won’t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939702" y="3725733"/>
            <a:ext cx="1132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will (‘ll)</a:t>
            </a:r>
          </a:p>
        </p:txBody>
      </p:sp>
    </p:spTree>
    <p:extLst>
      <p:ext uri="{BB962C8B-B14F-4D97-AF65-F5344CB8AC3E}">
        <p14:creationId xmlns:p14="http://schemas.microsoft.com/office/powerpoint/2010/main" val="92342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4" y="104779"/>
            <a:ext cx="58740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264592" y="94549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264592" y="1558141"/>
            <a:ext cx="59768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1. computer/do/housework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2. robot/water/flowers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3. smart TV/cook/meals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4. washing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machine/iron/clothes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5. smartphone/take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care/children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6. modern fridge / cook/ meals 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21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48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66896" y="1"/>
            <a:ext cx="8288594" cy="101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4" rIns="91427" bIns="4571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b="1" u="sng" dirty="0" smtClean="0">
                <a:solidFill>
                  <a:schemeClr val="tx2"/>
                </a:solidFill>
                <a:latin typeface="Times New Roman" pitchFamily="18" charset="0"/>
              </a:rPr>
              <a:t>Game:</a:t>
            </a:r>
            <a:r>
              <a:rPr lang="en-US" sz="60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6000" b="1" dirty="0">
                <a:solidFill>
                  <a:srgbClr val="FF3300"/>
                </a:solidFill>
                <a:latin typeface="Times New Roman" pitchFamily="18" charset="0"/>
              </a:rPr>
              <a:t>Lucky numbers</a:t>
            </a:r>
          </a:p>
        </p:txBody>
      </p:sp>
      <p:sp>
        <p:nvSpPr>
          <p:cNvPr id="7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79150" y="1233488"/>
            <a:ext cx="1447800" cy="17526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7" tIns="45714" rIns="91427" bIns="45714" anchor="ctr"/>
          <a:lstStyle/>
          <a:p>
            <a:pPr algn="ctr">
              <a:defRPr/>
            </a:pPr>
            <a:r>
              <a:rPr lang="en-US" sz="7200" dirty="0">
                <a:solidFill>
                  <a:srgbClr val="FF3300"/>
                </a:solidFill>
                <a:latin typeface=".VnTifani HeavyH" pitchFamily="34" charset="0"/>
              </a:rPr>
              <a:t>1</a:t>
            </a:r>
          </a:p>
        </p:txBody>
      </p:sp>
      <p:sp>
        <p:nvSpPr>
          <p:cNvPr id="9" name="Rectangl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926950" y="1233488"/>
            <a:ext cx="1447800" cy="18288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7" tIns="45714" rIns="91427" bIns="45714" anchor="ctr"/>
          <a:lstStyle/>
          <a:p>
            <a:pPr algn="ctr">
              <a:defRPr/>
            </a:pPr>
            <a:r>
              <a:rPr lang="en-US" sz="7200" dirty="0">
                <a:solidFill>
                  <a:srgbClr val="FF3300"/>
                </a:solidFill>
                <a:latin typeface=".VnTifani HeavyH" pitchFamily="34" charset="0"/>
              </a:rPr>
              <a:t>2</a:t>
            </a:r>
          </a:p>
        </p:txBody>
      </p:sp>
      <p:sp>
        <p:nvSpPr>
          <p:cNvPr id="10" name="Rectangle 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374750" y="1233488"/>
            <a:ext cx="1524000" cy="17526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7" tIns="45714" rIns="91427" bIns="45714" anchor="ctr"/>
          <a:lstStyle/>
          <a:p>
            <a:pPr algn="ctr">
              <a:defRPr/>
            </a:pPr>
            <a:r>
              <a:rPr lang="en-US" sz="7200" dirty="0">
                <a:solidFill>
                  <a:srgbClr val="FF3300"/>
                </a:solidFill>
                <a:latin typeface=".VnTifani HeavyH" pitchFamily="34" charset="0"/>
              </a:rPr>
              <a:t>3</a:t>
            </a:r>
          </a:p>
        </p:txBody>
      </p:sp>
      <p:sp>
        <p:nvSpPr>
          <p:cNvPr id="11" name="Rectangle 1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2865498" y="2986088"/>
            <a:ext cx="1524000" cy="18288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7" tIns="45714" rIns="91427" bIns="45714" anchor="ctr"/>
          <a:lstStyle/>
          <a:p>
            <a:pPr algn="ctr">
              <a:defRPr/>
            </a:pPr>
            <a:r>
              <a:rPr lang="en-GB" sz="7200" dirty="0">
                <a:solidFill>
                  <a:srgbClr val="FF3300"/>
                </a:solidFill>
                <a:latin typeface=".VnTifani HeavyH" pitchFamily="34" charset="0"/>
              </a:rPr>
              <a:t>6</a:t>
            </a:r>
            <a:endParaRPr lang="en-US" sz="7200" dirty="0">
              <a:solidFill>
                <a:srgbClr val="FF3300"/>
              </a:solidFill>
              <a:latin typeface=".VnTifani HeavyH" pitchFamily="34" charset="0"/>
            </a:endParaRPr>
          </a:p>
        </p:txBody>
      </p:sp>
      <p:sp>
        <p:nvSpPr>
          <p:cNvPr id="12" name="Rectangle 1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1479150" y="2986088"/>
            <a:ext cx="1447800" cy="18288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7" tIns="45714" rIns="91427" bIns="45714" anchor="ctr"/>
          <a:lstStyle/>
          <a:p>
            <a:pPr algn="ctr">
              <a:defRPr/>
            </a:pPr>
            <a:r>
              <a:rPr lang="en-GB" sz="7200" dirty="0">
                <a:solidFill>
                  <a:srgbClr val="FF3300"/>
                </a:solidFill>
                <a:latin typeface=".VnTifani HeavyH" pitchFamily="34" charset="0"/>
              </a:rPr>
              <a:t>5</a:t>
            </a:r>
            <a:endParaRPr lang="en-US" sz="7200" dirty="0">
              <a:solidFill>
                <a:srgbClr val="FF3300"/>
              </a:solidFill>
              <a:latin typeface=".VnTifani HeavyH" pitchFamily="34" charset="0"/>
            </a:endParaRPr>
          </a:p>
        </p:txBody>
      </p:sp>
      <p:sp>
        <p:nvSpPr>
          <p:cNvPr id="13" name="Rectangle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4389498" y="2986088"/>
            <a:ext cx="1524000" cy="18288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7" tIns="45714" rIns="91427" bIns="45714" anchor="ctr"/>
          <a:lstStyle/>
          <a:p>
            <a:pPr algn="ctr">
              <a:defRPr/>
            </a:pPr>
            <a:r>
              <a:rPr lang="en-GB" sz="7200" dirty="0">
                <a:solidFill>
                  <a:srgbClr val="FF3300"/>
                </a:solidFill>
                <a:latin typeface=".VnTifani HeavyH" pitchFamily="34" charset="0"/>
              </a:rPr>
              <a:t>7</a:t>
            </a:r>
            <a:endParaRPr lang="en-US" sz="7200" dirty="0">
              <a:solidFill>
                <a:srgbClr val="FF3300"/>
              </a:solidFill>
              <a:latin typeface=".VnTifani HeavyH" pitchFamily="34" charset="0"/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5562600" y="5943600"/>
            <a:ext cx="1676400" cy="5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sz="3200" b="1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836595" y="4957570"/>
            <a:ext cx="1524000" cy="507819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700" b="1" dirty="0">
                <a:solidFill>
                  <a:srgbClr val="FF0066"/>
                </a:solidFill>
              </a:rPr>
              <a:t>Team A</a:t>
            </a:r>
          </a:p>
        </p:txBody>
      </p:sp>
      <p:sp>
        <p:nvSpPr>
          <p:cNvPr id="21" name="Oval 22"/>
          <p:cNvSpPr>
            <a:spLocks noChangeArrowheads="1"/>
          </p:cNvSpPr>
          <p:nvPr/>
        </p:nvSpPr>
        <p:spPr bwMode="auto">
          <a:xfrm>
            <a:off x="1076172" y="5482852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2</a:t>
            </a:r>
          </a:p>
        </p:txBody>
      </p:sp>
      <p:sp>
        <p:nvSpPr>
          <p:cNvPr id="22" name="Oval 25"/>
          <p:cNvSpPr>
            <a:spLocks noChangeArrowheads="1"/>
          </p:cNvSpPr>
          <p:nvPr/>
        </p:nvSpPr>
        <p:spPr bwMode="auto">
          <a:xfrm>
            <a:off x="1033968" y="5516369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4</a:t>
            </a:r>
          </a:p>
        </p:txBody>
      </p:sp>
      <p:sp>
        <p:nvSpPr>
          <p:cNvPr id="23" name="Oval 26"/>
          <p:cNvSpPr>
            <a:spLocks noChangeArrowheads="1"/>
          </p:cNvSpPr>
          <p:nvPr/>
        </p:nvSpPr>
        <p:spPr bwMode="auto">
          <a:xfrm>
            <a:off x="1033968" y="5546531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6</a:t>
            </a:r>
          </a:p>
        </p:txBody>
      </p:sp>
      <p:sp>
        <p:nvSpPr>
          <p:cNvPr id="24" name="_s3086"/>
          <p:cNvSpPr>
            <a:spLocks noChangeArrowheads="1"/>
          </p:cNvSpPr>
          <p:nvPr/>
        </p:nvSpPr>
        <p:spPr bwMode="auto">
          <a:xfrm>
            <a:off x="1076172" y="5482852"/>
            <a:ext cx="960438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/>
          <a:lstStyle/>
          <a:p>
            <a:pPr algn="ctr" eaLnBrk="1" hangingPunct="1"/>
            <a:r>
              <a:rPr lang="en-US" altLang="en-US" sz="5000" dirty="0"/>
              <a:t>8</a:t>
            </a:r>
          </a:p>
        </p:txBody>
      </p:sp>
      <p:sp>
        <p:nvSpPr>
          <p:cNvPr id="25" name="Oval 32">
            <a:hlinkClick r:id="" action="ppaction://noaction" highlightClick="1">
              <a:snd r:embed="rId9" name="click.wav"/>
            </a:hlinkClick>
          </p:cNvPr>
          <p:cNvSpPr>
            <a:spLocks noChangeArrowheads="1"/>
          </p:cNvSpPr>
          <p:nvPr/>
        </p:nvSpPr>
        <p:spPr bwMode="auto">
          <a:xfrm>
            <a:off x="1033968" y="5546531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10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6482526" y="4935101"/>
            <a:ext cx="1524000" cy="507819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700" b="1" dirty="0">
                <a:solidFill>
                  <a:srgbClr val="FF0066"/>
                </a:solidFill>
              </a:rPr>
              <a:t>Team </a:t>
            </a:r>
            <a:r>
              <a:rPr lang="en-US" altLang="en-US" sz="2700" b="1" dirty="0" smtClean="0">
                <a:solidFill>
                  <a:srgbClr val="FF0066"/>
                </a:solidFill>
              </a:rPr>
              <a:t>B</a:t>
            </a:r>
            <a:endParaRPr lang="en-US" altLang="en-US" sz="2700" b="1" dirty="0">
              <a:solidFill>
                <a:srgbClr val="FF0066"/>
              </a:solidFill>
            </a:endParaRPr>
          </a:p>
        </p:txBody>
      </p:sp>
      <p:sp>
        <p:nvSpPr>
          <p:cNvPr id="27" name="Oval 22"/>
          <p:cNvSpPr>
            <a:spLocks noChangeArrowheads="1"/>
          </p:cNvSpPr>
          <p:nvPr/>
        </p:nvSpPr>
        <p:spPr bwMode="auto">
          <a:xfrm>
            <a:off x="6545127" y="5460383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2</a:t>
            </a:r>
          </a:p>
        </p:txBody>
      </p:sp>
      <p:sp>
        <p:nvSpPr>
          <p:cNvPr id="28" name="Oval 25"/>
          <p:cNvSpPr>
            <a:spLocks noChangeArrowheads="1"/>
          </p:cNvSpPr>
          <p:nvPr/>
        </p:nvSpPr>
        <p:spPr bwMode="auto">
          <a:xfrm>
            <a:off x="6502923" y="54939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4</a:t>
            </a:r>
          </a:p>
        </p:txBody>
      </p:sp>
      <p:sp>
        <p:nvSpPr>
          <p:cNvPr id="29" name="Oval 26"/>
          <p:cNvSpPr>
            <a:spLocks noChangeArrowheads="1"/>
          </p:cNvSpPr>
          <p:nvPr/>
        </p:nvSpPr>
        <p:spPr bwMode="auto">
          <a:xfrm>
            <a:off x="6502923" y="5524062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6</a:t>
            </a:r>
          </a:p>
        </p:txBody>
      </p:sp>
      <p:sp>
        <p:nvSpPr>
          <p:cNvPr id="30" name="_s3086"/>
          <p:cNvSpPr>
            <a:spLocks noChangeArrowheads="1"/>
          </p:cNvSpPr>
          <p:nvPr/>
        </p:nvSpPr>
        <p:spPr bwMode="auto">
          <a:xfrm>
            <a:off x="6545127" y="5460383"/>
            <a:ext cx="960438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/>
          <a:lstStyle/>
          <a:p>
            <a:pPr algn="ctr" eaLnBrk="1" hangingPunct="1"/>
            <a:r>
              <a:rPr lang="en-US" altLang="en-US" sz="5000" dirty="0"/>
              <a:t>8</a:t>
            </a:r>
          </a:p>
        </p:txBody>
      </p:sp>
      <p:sp>
        <p:nvSpPr>
          <p:cNvPr id="31" name="Oval 32">
            <a:hlinkClick r:id="" action="ppaction://noaction" highlightClick="1">
              <a:snd r:embed="rId9" name="click.wav"/>
            </a:hlinkClick>
          </p:cNvPr>
          <p:cNvSpPr>
            <a:spLocks noChangeArrowheads="1"/>
          </p:cNvSpPr>
          <p:nvPr/>
        </p:nvSpPr>
        <p:spPr bwMode="auto">
          <a:xfrm>
            <a:off x="6517671" y="5479818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10</a:t>
            </a:r>
          </a:p>
        </p:txBody>
      </p:sp>
      <p:sp>
        <p:nvSpPr>
          <p:cNvPr id="32" name="Rectangle 31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902929" y="1233488"/>
            <a:ext cx="1524000" cy="17526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7" tIns="45714" rIns="91427" bIns="45714" anchor="ctr"/>
          <a:lstStyle/>
          <a:p>
            <a:pPr algn="ctr">
              <a:defRPr/>
            </a:pPr>
            <a:r>
              <a:rPr lang="en-GB" sz="7200" dirty="0">
                <a:solidFill>
                  <a:srgbClr val="FF3300"/>
                </a:solidFill>
                <a:latin typeface=".VnTifani HeavyH" pitchFamily="34" charset="0"/>
              </a:rPr>
              <a:t>4</a:t>
            </a:r>
            <a:endParaRPr lang="en-US" sz="7200" dirty="0">
              <a:solidFill>
                <a:srgbClr val="FF3300"/>
              </a:solidFill>
              <a:latin typeface=".VnTifani HeavyH" pitchFamily="34" charset="0"/>
            </a:endParaRPr>
          </a:p>
        </p:txBody>
      </p:sp>
      <p:sp>
        <p:nvSpPr>
          <p:cNvPr id="33" name="Rectangle 13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917677" y="2986088"/>
            <a:ext cx="1524000" cy="18288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7" tIns="45714" rIns="91427" bIns="45714" anchor="ctr"/>
          <a:lstStyle/>
          <a:p>
            <a:pPr algn="ctr">
              <a:defRPr/>
            </a:pPr>
            <a:r>
              <a:rPr lang="en-GB" sz="7200" dirty="0">
                <a:solidFill>
                  <a:srgbClr val="FF3300"/>
                </a:solidFill>
                <a:latin typeface=".VnTifani HeavyH" pitchFamily="34" charset="0"/>
              </a:rPr>
              <a:t>8</a:t>
            </a:r>
            <a:endParaRPr lang="en-US" sz="7200" dirty="0">
              <a:solidFill>
                <a:srgbClr val="FF3300"/>
              </a:solidFill>
              <a:latin typeface=".VnTifani HeavyH" pitchFamily="34" charset="0"/>
            </a:endParaRPr>
          </a:p>
        </p:txBody>
      </p:sp>
      <p:sp>
        <p:nvSpPr>
          <p:cNvPr id="34" name="Right Arrow 33">
            <a:hlinkClick r:id="rId12" action="ppaction://hlinksldjump"/>
          </p:cNvPr>
          <p:cNvSpPr/>
          <p:nvPr/>
        </p:nvSpPr>
        <p:spPr>
          <a:xfrm>
            <a:off x="4028163" y="6572607"/>
            <a:ext cx="634181" cy="44503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05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8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38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38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20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 animBg="1"/>
      <p:bldP spid="32" grpId="0" animBg="1"/>
      <p:bldP spid="32" grpId="1" animBg="1"/>
      <p:bldP spid="33" grpId="0" animBg="1"/>
      <p:bldP spid="3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1219</Words>
  <Application>Microsoft Office PowerPoint</Application>
  <PresentationFormat>On-screen Show (4:3)</PresentationFormat>
  <Paragraphs>215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Unit 10 : Houses in the future Lesson 3: A closer look 2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 BA</dc:creator>
  <cp:lastModifiedBy>A</cp:lastModifiedBy>
  <cp:revision>11</cp:revision>
  <dcterms:created xsi:type="dcterms:W3CDTF">2022-01-17T15:39:32Z</dcterms:created>
  <dcterms:modified xsi:type="dcterms:W3CDTF">2022-03-24T01:35:09Z</dcterms:modified>
</cp:coreProperties>
</file>